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Nanum Gothic Bold" panose="020B0600000101010101" charset="-127"/>
      <p:regular r:id="rId16"/>
    </p:embeddedFont>
    <p:embeddedFont>
      <p:font typeface="Source Han Sans KR" panose="020B0600000101010101" charset="-127"/>
      <p:regular r:id="rId17"/>
    </p:embeddedFont>
    <p:embeddedFont>
      <p:font typeface="Source Han Sans KR Bold" panose="020B0600000101010101" charset="-127"/>
      <p:regular r:id="rId18"/>
    </p:embeddedFont>
    <p:embeddedFont>
      <p:font typeface="Arimo Bold" panose="020B0600000101010101" charset="0"/>
      <p:regular r:id="rId19"/>
    </p:embeddedFont>
    <p:embeddedFont>
      <p:font typeface="Raleway" pitchFamily="2" charset="0"/>
      <p:regular r:id="rId20"/>
    </p:embeddedFont>
    <p:embeddedFont>
      <p:font typeface="Raleway Bold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99195" y="3919778"/>
            <a:ext cx="5289609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CircleSpace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777288"/>
            <a:ext cx="47406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날다람쥐랩</a:t>
            </a: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김구호 배석현 박진우 정지우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06218" y="5384728"/>
            <a:ext cx="72755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School club platform for all university students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4154" y="2175666"/>
            <a:ext cx="7905379" cy="7251014"/>
            <a:chOff x="0" y="0"/>
            <a:chExt cx="10540505" cy="966801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540505" cy="9668019"/>
              <a:chOff x="0" y="0"/>
              <a:chExt cx="2082075" cy="190973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75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2082075" h="1909732">
                    <a:moveTo>
                      <a:pt x="19586" y="0"/>
                    </a:moveTo>
                    <a:lnTo>
                      <a:pt x="2062489" y="0"/>
                    </a:lnTo>
                    <a:cubicBezTo>
                      <a:pt x="2067683" y="0"/>
                      <a:pt x="2072665" y="2064"/>
                      <a:pt x="2076339" y="5737"/>
                    </a:cubicBezTo>
                    <a:cubicBezTo>
                      <a:pt x="2080012" y="9410"/>
                      <a:pt x="2082075" y="14392"/>
                      <a:pt x="2082075" y="19586"/>
                    </a:cubicBezTo>
                    <a:lnTo>
                      <a:pt x="2082075" y="1890146"/>
                    </a:lnTo>
                    <a:cubicBezTo>
                      <a:pt x="2082075" y="1900963"/>
                      <a:pt x="2073306" y="1909732"/>
                      <a:pt x="2062489" y="1909732"/>
                    </a:cubicBezTo>
                    <a:lnTo>
                      <a:pt x="19586" y="1909732"/>
                    </a:lnTo>
                    <a:cubicBezTo>
                      <a:pt x="14392" y="1909732"/>
                      <a:pt x="9410" y="1907668"/>
                      <a:pt x="5737" y="1903995"/>
                    </a:cubicBezTo>
                    <a:cubicBezTo>
                      <a:pt x="2064" y="1900322"/>
                      <a:pt x="0" y="1895340"/>
                      <a:pt x="0" y="1890146"/>
                    </a:cubicBezTo>
                    <a:lnTo>
                      <a:pt x="0" y="19586"/>
                    </a:lnTo>
                    <a:cubicBezTo>
                      <a:pt x="0" y="14392"/>
                      <a:pt x="2064" y="9410"/>
                      <a:pt x="5737" y="5737"/>
                    </a:cubicBezTo>
                    <a:cubicBezTo>
                      <a:pt x="9410" y="2064"/>
                      <a:pt x="14392" y="0"/>
                      <a:pt x="1958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9080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82075" cy="1947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532947" y="753846"/>
              <a:ext cx="3474612" cy="931162"/>
              <a:chOff x="0" y="0"/>
              <a:chExt cx="686343" cy="1839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86343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86343" h="183933">
                    <a:moveTo>
                      <a:pt x="59417" y="0"/>
                    </a:moveTo>
                    <a:lnTo>
                      <a:pt x="626926" y="0"/>
                    </a:lnTo>
                    <a:cubicBezTo>
                      <a:pt x="642684" y="0"/>
                      <a:pt x="657797" y="6260"/>
                      <a:pt x="668940" y="17403"/>
                    </a:cubicBezTo>
                    <a:cubicBezTo>
                      <a:pt x="680083" y="28546"/>
                      <a:pt x="686343" y="43659"/>
                      <a:pt x="686343" y="59417"/>
                    </a:cubicBezTo>
                    <a:lnTo>
                      <a:pt x="686343" y="124516"/>
                    </a:lnTo>
                    <a:cubicBezTo>
                      <a:pt x="686343" y="140275"/>
                      <a:pt x="680083" y="155388"/>
                      <a:pt x="668940" y="166530"/>
                    </a:cubicBezTo>
                    <a:cubicBezTo>
                      <a:pt x="657797" y="177673"/>
                      <a:pt x="642684" y="183933"/>
                      <a:pt x="626926" y="183933"/>
                    </a:cubicBezTo>
                    <a:lnTo>
                      <a:pt x="59417" y="183933"/>
                    </a:lnTo>
                    <a:cubicBezTo>
                      <a:pt x="43659" y="183933"/>
                      <a:pt x="28546" y="177673"/>
                      <a:pt x="17403" y="166530"/>
                    </a:cubicBezTo>
                    <a:cubicBezTo>
                      <a:pt x="6260" y="155388"/>
                      <a:pt x="0" y="140275"/>
                      <a:pt x="0" y="124516"/>
                    </a:cubicBezTo>
                    <a:lnTo>
                      <a:pt x="0" y="59417"/>
                    </a:lnTo>
                    <a:cubicBezTo>
                      <a:pt x="0" y="43659"/>
                      <a:pt x="6260" y="28546"/>
                      <a:pt x="17403" y="17403"/>
                    </a:cubicBezTo>
                    <a:cubicBezTo>
                      <a:pt x="28546" y="6260"/>
                      <a:pt x="43659" y="0"/>
                      <a:pt x="5941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686343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072902" y="922036"/>
              <a:ext cx="239470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Front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96597" y="4880417"/>
            <a:ext cx="2041557" cy="1885249"/>
          </a:xfrm>
          <a:custGeom>
            <a:avLst/>
            <a:gdLst/>
            <a:ahLst/>
            <a:cxnLst/>
            <a:rect l="l" t="t" r="r" b="b"/>
            <a:pathLst>
              <a:path w="2041557" h="1885249">
                <a:moveTo>
                  <a:pt x="0" y="0"/>
                </a:moveTo>
                <a:lnTo>
                  <a:pt x="2041556" y="0"/>
                </a:lnTo>
                <a:lnTo>
                  <a:pt x="2041556" y="1885249"/>
                </a:lnTo>
                <a:lnTo>
                  <a:pt x="0" y="18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201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1600699" y="7315814"/>
            <a:ext cx="1033352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3758615" y="4880417"/>
            <a:ext cx="1912251" cy="1885249"/>
          </a:xfrm>
          <a:custGeom>
            <a:avLst/>
            <a:gdLst/>
            <a:ahLst/>
            <a:cxnLst/>
            <a:rect l="l" t="t" r="r" b="b"/>
            <a:pathLst>
              <a:path w="1912251" h="1885249">
                <a:moveTo>
                  <a:pt x="0" y="0"/>
                </a:moveTo>
                <a:lnTo>
                  <a:pt x="1912251" y="0"/>
                </a:lnTo>
                <a:lnTo>
                  <a:pt x="1912251" y="1885249"/>
                </a:lnTo>
                <a:lnTo>
                  <a:pt x="0" y="188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4198065" y="7296764"/>
            <a:ext cx="1033352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6497695" y="4880417"/>
            <a:ext cx="1558913" cy="1885249"/>
          </a:xfrm>
          <a:custGeom>
            <a:avLst/>
            <a:gdLst/>
            <a:ahLst/>
            <a:cxnLst/>
            <a:rect l="l" t="t" r="r" b="b"/>
            <a:pathLst>
              <a:path w="1558913" h="1885249">
                <a:moveTo>
                  <a:pt x="0" y="0"/>
                </a:moveTo>
                <a:lnTo>
                  <a:pt x="1558913" y="0"/>
                </a:lnTo>
                <a:lnTo>
                  <a:pt x="1558913" y="1885249"/>
                </a:lnTo>
                <a:lnTo>
                  <a:pt x="0" y="188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476" r="-3076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6760476" y="7334864"/>
            <a:ext cx="1033352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9866358" y="2175666"/>
            <a:ext cx="7905379" cy="7251014"/>
            <a:chOff x="0" y="0"/>
            <a:chExt cx="10540505" cy="966801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540505" cy="9668019"/>
              <a:chOff x="0" y="0"/>
              <a:chExt cx="2082075" cy="190973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082075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2082075" h="1909732">
                    <a:moveTo>
                      <a:pt x="19586" y="0"/>
                    </a:moveTo>
                    <a:lnTo>
                      <a:pt x="2062489" y="0"/>
                    </a:lnTo>
                    <a:cubicBezTo>
                      <a:pt x="2067683" y="0"/>
                      <a:pt x="2072665" y="2064"/>
                      <a:pt x="2076339" y="5737"/>
                    </a:cubicBezTo>
                    <a:cubicBezTo>
                      <a:pt x="2080012" y="9410"/>
                      <a:pt x="2082075" y="14392"/>
                      <a:pt x="2082075" y="19586"/>
                    </a:cubicBezTo>
                    <a:lnTo>
                      <a:pt x="2082075" y="1890146"/>
                    </a:lnTo>
                    <a:cubicBezTo>
                      <a:pt x="2082075" y="1900963"/>
                      <a:pt x="2073306" y="1909732"/>
                      <a:pt x="2062489" y="1909732"/>
                    </a:cubicBezTo>
                    <a:lnTo>
                      <a:pt x="19586" y="1909732"/>
                    </a:lnTo>
                    <a:cubicBezTo>
                      <a:pt x="14392" y="1909732"/>
                      <a:pt x="9410" y="1907668"/>
                      <a:pt x="5737" y="1903995"/>
                    </a:cubicBezTo>
                    <a:cubicBezTo>
                      <a:pt x="2064" y="1900322"/>
                      <a:pt x="0" y="1895340"/>
                      <a:pt x="0" y="1890146"/>
                    </a:cubicBezTo>
                    <a:lnTo>
                      <a:pt x="0" y="19586"/>
                    </a:lnTo>
                    <a:cubicBezTo>
                      <a:pt x="0" y="14392"/>
                      <a:pt x="2064" y="9410"/>
                      <a:pt x="5737" y="5737"/>
                    </a:cubicBezTo>
                    <a:cubicBezTo>
                      <a:pt x="9410" y="2064"/>
                      <a:pt x="14392" y="0"/>
                      <a:pt x="1958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9080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2082075" cy="1947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32947" y="753846"/>
              <a:ext cx="3474612" cy="931162"/>
              <a:chOff x="0" y="0"/>
              <a:chExt cx="686343" cy="18393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86343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86343" h="183933">
                    <a:moveTo>
                      <a:pt x="59417" y="0"/>
                    </a:moveTo>
                    <a:lnTo>
                      <a:pt x="626926" y="0"/>
                    </a:lnTo>
                    <a:cubicBezTo>
                      <a:pt x="642684" y="0"/>
                      <a:pt x="657797" y="6260"/>
                      <a:pt x="668940" y="17403"/>
                    </a:cubicBezTo>
                    <a:cubicBezTo>
                      <a:pt x="680083" y="28546"/>
                      <a:pt x="686343" y="43659"/>
                      <a:pt x="686343" y="59417"/>
                    </a:cubicBezTo>
                    <a:lnTo>
                      <a:pt x="686343" y="124516"/>
                    </a:lnTo>
                    <a:cubicBezTo>
                      <a:pt x="686343" y="140275"/>
                      <a:pt x="680083" y="155388"/>
                      <a:pt x="668940" y="166530"/>
                    </a:cubicBezTo>
                    <a:cubicBezTo>
                      <a:pt x="657797" y="177673"/>
                      <a:pt x="642684" y="183933"/>
                      <a:pt x="626926" y="183933"/>
                    </a:cubicBezTo>
                    <a:lnTo>
                      <a:pt x="59417" y="183933"/>
                    </a:lnTo>
                    <a:cubicBezTo>
                      <a:pt x="43659" y="183933"/>
                      <a:pt x="28546" y="177673"/>
                      <a:pt x="17403" y="166530"/>
                    </a:cubicBezTo>
                    <a:cubicBezTo>
                      <a:pt x="6260" y="155388"/>
                      <a:pt x="0" y="140275"/>
                      <a:pt x="0" y="124516"/>
                    </a:cubicBezTo>
                    <a:lnTo>
                      <a:pt x="0" y="59417"/>
                    </a:lnTo>
                    <a:cubicBezTo>
                      <a:pt x="0" y="43659"/>
                      <a:pt x="6260" y="28546"/>
                      <a:pt x="17403" y="17403"/>
                    </a:cubicBezTo>
                    <a:cubicBezTo>
                      <a:pt x="28546" y="6260"/>
                      <a:pt x="43659" y="0"/>
                      <a:pt x="5941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86343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072902" y="922036"/>
              <a:ext cx="239470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Back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0988401" y="3566593"/>
            <a:ext cx="1863025" cy="1863025"/>
          </a:xfrm>
          <a:custGeom>
            <a:avLst/>
            <a:gdLst/>
            <a:ahLst/>
            <a:cxnLst/>
            <a:rect l="l" t="t" r="r" b="b"/>
            <a:pathLst>
              <a:path w="1863025" h="1863025">
                <a:moveTo>
                  <a:pt x="0" y="0"/>
                </a:moveTo>
                <a:lnTo>
                  <a:pt x="1863025" y="0"/>
                </a:lnTo>
                <a:lnTo>
                  <a:pt x="1863025" y="1863025"/>
                </a:lnTo>
                <a:lnTo>
                  <a:pt x="0" y="1863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>
            <a:off x="11181642" y="6026029"/>
            <a:ext cx="147654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4852374" y="3566593"/>
            <a:ext cx="1684798" cy="1863025"/>
          </a:xfrm>
          <a:custGeom>
            <a:avLst/>
            <a:gdLst/>
            <a:ahLst/>
            <a:cxnLst/>
            <a:rect l="l" t="t" r="r" b="b"/>
            <a:pathLst>
              <a:path w="1684798" h="1863025">
                <a:moveTo>
                  <a:pt x="0" y="0"/>
                </a:moveTo>
                <a:lnTo>
                  <a:pt x="1684798" y="0"/>
                </a:lnTo>
                <a:lnTo>
                  <a:pt x="1684798" y="1863025"/>
                </a:lnTo>
                <a:lnTo>
                  <a:pt x="0" y="1863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542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AutoShape 28"/>
          <p:cNvSpPr/>
          <p:nvPr/>
        </p:nvSpPr>
        <p:spPr>
          <a:xfrm>
            <a:off x="14852374" y="5884143"/>
            <a:ext cx="166437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0798675" y="6187055"/>
            <a:ext cx="2242478" cy="2459620"/>
          </a:xfrm>
          <a:custGeom>
            <a:avLst/>
            <a:gdLst/>
            <a:ahLst/>
            <a:cxnLst/>
            <a:rect l="l" t="t" r="r" b="b"/>
            <a:pathLst>
              <a:path w="2242478" h="2459620">
                <a:moveTo>
                  <a:pt x="0" y="0"/>
                </a:moveTo>
                <a:lnTo>
                  <a:pt x="2242477" y="0"/>
                </a:lnTo>
                <a:lnTo>
                  <a:pt x="2242477" y="2459621"/>
                </a:lnTo>
                <a:lnTo>
                  <a:pt x="0" y="2459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826" b="-519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1040584" y="8589526"/>
            <a:ext cx="175865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Amazon S3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1181642" y="9019421"/>
            <a:ext cx="147654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14754129" y="6117166"/>
            <a:ext cx="1881289" cy="2276900"/>
          </a:xfrm>
          <a:custGeom>
            <a:avLst/>
            <a:gdLst/>
            <a:ahLst/>
            <a:cxnLst/>
            <a:rect l="l" t="t" r="r" b="b"/>
            <a:pathLst>
              <a:path w="1881289" h="2276900">
                <a:moveTo>
                  <a:pt x="0" y="0"/>
                </a:moveTo>
                <a:lnTo>
                  <a:pt x="1881289" y="0"/>
                </a:lnTo>
                <a:lnTo>
                  <a:pt x="1881289" y="2276900"/>
                </a:lnTo>
                <a:lnTo>
                  <a:pt x="0" y="227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923832" y="765070"/>
            <a:ext cx="21074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Technique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51976" y="6851391"/>
            <a:ext cx="1182074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23703" y="6832341"/>
            <a:ext cx="1182074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Vite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86114" y="6885919"/>
            <a:ext cx="1182074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Figma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085088" y="5547133"/>
            <a:ext cx="1669651" cy="38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3"/>
              </a:lnSpc>
              <a:spcBef>
                <a:spcPct val="0"/>
              </a:spcBef>
            </a:pPr>
            <a:r>
              <a:rPr lang="en-US" sz="21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Spring Boot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827998" y="5425414"/>
            <a:ext cx="1807420" cy="351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3"/>
              </a:lnSpc>
              <a:spcBef>
                <a:spcPct val="0"/>
              </a:spcBef>
            </a:pPr>
            <a:r>
              <a:rPr lang="en-US" sz="2174" b="1" dirty="0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Amazon RDS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52480" y="8519636"/>
            <a:ext cx="1684586" cy="38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  <a:spcBef>
                <a:spcPct val="0"/>
              </a:spcBef>
            </a:pPr>
            <a:r>
              <a:rPr lang="en-US" sz="2170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Amazon EC2</a:t>
            </a:r>
          </a:p>
        </p:txBody>
      </p:sp>
      <p:sp>
        <p:nvSpPr>
          <p:cNvPr id="40" name="AutoShape 40"/>
          <p:cNvSpPr/>
          <p:nvPr/>
        </p:nvSpPr>
        <p:spPr>
          <a:xfrm>
            <a:off x="14895417" y="8930481"/>
            <a:ext cx="166437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60320" y="1818197"/>
            <a:ext cx="16507368" cy="7749309"/>
            <a:chOff x="0" y="0"/>
            <a:chExt cx="4347620" cy="20409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7620" cy="2040970"/>
            </a:xfrm>
            <a:custGeom>
              <a:avLst/>
              <a:gdLst/>
              <a:ahLst/>
              <a:cxnLst/>
              <a:rect l="l" t="t" r="r" b="b"/>
              <a:pathLst>
                <a:path w="4347620" h="2040970">
                  <a:moveTo>
                    <a:pt x="9380" y="0"/>
                  </a:moveTo>
                  <a:lnTo>
                    <a:pt x="4338239" y="0"/>
                  </a:lnTo>
                  <a:cubicBezTo>
                    <a:pt x="4343420" y="0"/>
                    <a:pt x="4347620" y="4200"/>
                    <a:pt x="4347620" y="9380"/>
                  </a:cubicBezTo>
                  <a:lnTo>
                    <a:pt x="4347620" y="2031591"/>
                  </a:lnTo>
                  <a:cubicBezTo>
                    <a:pt x="4347620" y="2036771"/>
                    <a:pt x="4343420" y="2040970"/>
                    <a:pt x="4338239" y="2040970"/>
                  </a:cubicBezTo>
                  <a:lnTo>
                    <a:pt x="9380" y="2040970"/>
                  </a:lnTo>
                  <a:cubicBezTo>
                    <a:pt x="4200" y="2040970"/>
                    <a:pt x="0" y="2036771"/>
                    <a:pt x="0" y="2031591"/>
                  </a:cubicBezTo>
                  <a:lnTo>
                    <a:pt x="0" y="9380"/>
                  </a:lnTo>
                  <a:cubicBezTo>
                    <a:pt x="0" y="4200"/>
                    <a:pt x="4200" y="0"/>
                    <a:pt x="9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347620" cy="2098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42869" y="4928454"/>
            <a:ext cx="1759915" cy="1759915"/>
          </a:xfrm>
          <a:custGeom>
            <a:avLst/>
            <a:gdLst/>
            <a:ahLst/>
            <a:cxnLst/>
            <a:rect l="l" t="t" r="r" b="b"/>
            <a:pathLst>
              <a:path w="1759915" h="1759915">
                <a:moveTo>
                  <a:pt x="0" y="0"/>
                </a:moveTo>
                <a:lnTo>
                  <a:pt x="1759915" y="0"/>
                </a:lnTo>
                <a:lnTo>
                  <a:pt x="1759915" y="1759915"/>
                </a:lnTo>
                <a:lnTo>
                  <a:pt x="0" y="175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3367384" y="5827462"/>
            <a:ext cx="714796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4529783" y="1955755"/>
            <a:ext cx="12621744" cy="7474193"/>
            <a:chOff x="0" y="0"/>
            <a:chExt cx="3324245" cy="19685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24246" cy="1968512"/>
            </a:xfrm>
            <a:custGeom>
              <a:avLst/>
              <a:gdLst/>
              <a:ahLst/>
              <a:cxnLst/>
              <a:rect l="l" t="t" r="r" b="b"/>
              <a:pathLst>
                <a:path w="3324246" h="1968512">
                  <a:moveTo>
                    <a:pt x="18401" y="0"/>
                  </a:moveTo>
                  <a:lnTo>
                    <a:pt x="3305844" y="0"/>
                  </a:lnTo>
                  <a:cubicBezTo>
                    <a:pt x="3316007" y="0"/>
                    <a:pt x="3324246" y="8239"/>
                    <a:pt x="3324246" y="18401"/>
                  </a:cubicBezTo>
                  <a:lnTo>
                    <a:pt x="3324246" y="1950110"/>
                  </a:lnTo>
                  <a:cubicBezTo>
                    <a:pt x="3324246" y="1960273"/>
                    <a:pt x="3316007" y="1968512"/>
                    <a:pt x="3305844" y="1968512"/>
                  </a:cubicBezTo>
                  <a:lnTo>
                    <a:pt x="18401" y="1968512"/>
                  </a:lnTo>
                  <a:cubicBezTo>
                    <a:pt x="8239" y="1968512"/>
                    <a:pt x="0" y="1960273"/>
                    <a:pt x="0" y="1950110"/>
                  </a:cubicBezTo>
                  <a:lnTo>
                    <a:pt x="0" y="18401"/>
                  </a:lnTo>
                  <a:cubicBezTo>
                    <a:pt x="0" y="8239"/>
                    <a:pt x="8239" y="0"/>
                    <a:pt x="18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BFBFB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324245" cy="2025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62811" y="2185800"/>
            <a:ext cx="4449779" cy="7014103"/>
            <a:chOff x="0" y="0"/>
            <a:chExt cx="1171958" cy="18473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1958" cy="1847336"/>
            </a:xfrm>
            <a:custGeom>
              <a:avLst/>
              <a:gdLst/>
              <a:ahLst/>
              <a:cxnLst/>
              <a:rect l="l" t="t" r="r" b="b"/>
              <a:pathLst>
                <a:path w="1171958" h="1847336">
                  <a:moveTo>
                    <a:pt x="52195" y="0"/>
                  </a:moveTo>
                  <a:lnTo>
                    <a:pt x="1119763" y="0"/>
                  </a:lnTo>
                  <a:cubicBezTo>
                    <a:pt x="1133606" y="0"/>
                    <a:pt x="1146882" y="5499"/>
                    <a:pt x="1156670" y="15288"/>
                  </a:cubicBezTo>
                  <a:cubicBezTo>
                    <a:pt x="1166459" y="25076"/>
                    <a:pt x="1171958" y="38352"/>
                    <a:pt x="1171958" y="52195"/>
                  </a:cubicBezTo>
                  <a:lnTo>
                    <a:pt x="1171958" y="1795140"/>
                  </a:lnTo>
                  <a:cubicBezTo>
                    <a:pt x="1171958" y="1823967"/>
                    <a:pt x="1148589" y="1847336"/>
                    <a:pt x="1119763" y="1847336"/>
                  </a:cubicBezTo>
                  <a:lnTo>
                    <a:pt x="52195" y="1847336"/>
                  </a:lnTo>
                  <a:cubicBezTo>
                    <a:pt x="23369" y="1847336"/>
                    <a:pt x="0" y="1823967"/>
                    <a:pt x="0" y="1795140"/>
                  </a:cubicBezTo>
                  <a:lnTo>
                    <a:pt x="0" y="52195"/>
                  </a:lnTo>
                  <a:cubicBezTo>
                    <a:pt x="0" y="23369"/>
                    <a:pt x="23369" y="0"/>
                    <a:pt x="521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FBFB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171958" cy="1904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285257" y="996963"/>
            <a:ext cx="2497138" cy="1404640"/>
          </a:xfrm>
          <a:custGeom>
            <a:avLst/>
            <a:gdLst/>
            <a:ahLst/>
            <a:cxnLst/>
            <a:rect l="l" t="t" r="r" b="b"/>
            <a:pathLst>
              <a:path w="2497138" h="1404640">
                <a:moveTo>
                  <a:pt x="0" y="0"/>
                </a:moveTo>
                <a:lnTo>
                  <a:pt x="2497138" y="0"/>
                </a:lnTo>
                <a:lnTo>
                  <a:pt x="2497138" y="1404640"/>
                </a:lnTo>
                <a:lnTo>
                  <a:pt x="0" y="1404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4883853" y="4546879"/>
            <a:ext cx="1649973" cy="1529536"/>
          </a:xfrm>
          <a:custGeom>
            <a:avLst/>
            <a:gdLst/>
            <a:ahLst/>
            <a:cxnLst/>
            <a:rect l="l" t="t" r="r" b="b"/>
            <a:pathLst>
              <a:path w="1649973" h="1529536">
                <a:moveTo>
                  <a:pt x="0" y="0"/>
                </a:moveTo>
                <a:lnTo>
                  <a:pt x="1649973" y="0"/>
                </a:lnTo>
                <a:lnTo>
                  <a:pt x="1649973" y="1529536"/>
                </a:lnTo>
                <a:lnTo>
                  <a:pt x="0" y="1529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5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7358944" y="4604508"/>
            <a:ext cx="1508903" cy="1508903"/>
          </a:xfrm>
          <a:custGeom>
            <a:avLst/>
            <a:gdLst/>
            <a:ahLst/>
            <a:cxnLst/>
            <a:rect l="l" t="t" r="r" b="b"/>
            <a:pathLst>
              <a:path w="1508903" h="1508903">
                <a:moveTo>
                  <a:pt x="0" y="0"/>
                </a:moveTo>
                <a:lnTo>
                  <a:pt x="1508903" y="0"/>
                </a:lnTo>
                <a:lnTo>
                  <a:pt x="1508903" y="1508903"/>
                </a:lnTo>
                <a:lnTo>
                  <a:pt x="0" y="15089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>
            <a:off x="9632504" y="3926866"/>
            <a:ext cx="714796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630023" y="2185800"/>
            <a:ext cx="6353124" cy="3173160"/>
            <a:chOff x="0" y="0"/>
            <a:chExt cx="1673251" cy="83572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73251" cy="835729"/>
            </a:xfrm>
            <a:custGeom>
              <a:avLst/>
              <a:gdLst/>
              <a:ahLst/>
              <a:cxnLst/>
              <a:rect l="l" t="t" r="r" b="b"/>
              <a:pathLst>
                <a:path w="1673251" h="835729">
                  <a:moveTo>
                    <a:pt x="36558" y="0"/>
                  </a:moveTo>
                  <a:lnTo>
                    <a:pt x="1636693" y="0"/>
                  </a:lnTo>
                  <a:cubicBezTo>
                    <a:pt x="1646388" y="0"/>
                    <a:pt x="1655687" y="3852"/>
                    <a:pt x="1662543" y="10708"/>
                  </a:cubicBezTo>
                  <a:cubicBezTo>
                    <a:pt x="1669399" y="17564"/>
                    <a:pt x="1673251" y="26862"/>
                    <a:pt x="1673251" y="36558"/>
                  </a:cubicBezTo>
                  <a:lnTo>
                    <a:pt x="1673251" y="799171"/>
                  </a:lnTo>
                  <a:cubicBezTo>
                    <a:pt x="1673251" y="819362"/>
                    <a:pt x="1656883" y="835729"/>
                    <a:pt x="1636693" y="835729"/>
                  </a:cubicBezTo>
                  <a:lnTo>
                    <a:pt x="36558" y="835729"/>
                  </a:lnTo>
                  <a:cubicBezTo>
                    <a:pt x="16368" y="835729"/>
                    <a:pt x="0" y="819362"/>
                    <a:pt x="0" y="799171"/>
                  </a:cubicBezTo>
                  <a:lnTo>
                    <a:pt x="0" y="36558"/>
                  </a:lnTo>
                  <a:cubicBezTo>
                    <a:pt x="0" y="16368"/>
                    <a:pt x="16368" y="0"/>
                    <a:pt x="365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FBFB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673251" cy="892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739143" y="2066958"/>
            <a:ext cx="1506213" cy="1506213"/>
          </a:xfrm>
          <a:custGeom>
            <a:avLst/>
            <a:gdLst/>
            <a:ahLst/>
            <a:cxnLst/>
            <a:rect l="l" t="t" r="r" b="b"/>
            <a:pathLst>
              <a:path w="1506213" h="1506213">
                <a:moveTo>
                  <a:pt x="0" y="0"/>
                </a:moveTo>
                <a:lnTo>
                  <a:pt x="1506212" y="0"/>
                </a:lnTo>
                <a:lnTo>
                  <a:pt x="1506212" y="1506213"/>
                </a:lnTo>
                <a:lnTo>
                  <a:pt x="0" y="1506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0882168" y="3646979"/>
            <a:ext cx="1220162" cy="1367748"/>
          </a:xfrm>
          <a:custGeom>
            <a:avLst/>
            <a:gdLst/>
            <a:ahLst/>
            <a:cxnLst/>
            <a:rect l="l" t="t" r="r" b="b"/>
            <a:pathLst>
              <a:path w="1220162" h="1367748">
                <a:moveTo>
                  <a:pt x="0" y="0"/>
                </a:moveTo>
                <a:lnTo>
                  <a:pt x="1220162" y="0"/>
                </a:lnTo>
                <a:lnTo>
                  <a:pt x="1220162" y="1367748"/>
                </a:lnTo>
                <a:lnTo>
                  <a:pt x="0" y="1367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2935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630023" y="6101784"/>
            <a:ext cx="6353124" cy="3098119"/>
            <a:chOff x="0" y="0"/>
            <a:chExt cx="1673251" cy="8159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73251" cy="815966"/>
            </a:xfrm>
            <a:custGeom>
              <a:avLst/>
              <a:gdLst/>
              <a:ahLst/>
              <a:cxnLst/>
              <a:rect l="l" t="t" r="r" b="b"/>
              <a:pathLst>
                <a:path w="1673251" h="815966">
                  <a:moveTo>
                    <a:pt x="36558" y="0"/>
                  </a:moveTo>
                  <a:lnTo>
                    <a:pt x="1636693" y="0"/>
                  </a:lnTo>
                  <a:cubicBezTo>
                    <a:pt x="1646388" y="0"/>
                    <a:pt x="1655687" y="3852"/>
                    <a:pt x="1662543" y="10708"/>
                  </a:cubicBezTo>
                  <a:cubicBezTo>
                    <a:pt x="1669399" y="17564"/>
                    <a:pt x="1673251" y="26862"/>
                    <a:pt x="1673251" y="36558"/>
                  </a:cubicBezTo>
                  <a:lnTo>
                    <a:pt x="1673251" y="779408"/>
                  </a:lnTo>
                  <a:cubicBezTo>
                    <a:pt x="1673251" y="799598"/>
                    <a:pt x="1656883" y="815966"/>
                    <a:pt x="1636693" y="815966"/>
                  </a:cubicBezTo>
                  <a:lnTo>
                    <a:pt x="36558" y="815966"/>
                  </a:lnTo>
                  <a:cubicBezTo>
                    <a:pt x="16368" y="815966"/>
                    <a:pt x="0" y="799598"/>
                    <a:pt x="0" y="779408"/>
                  </a:cubicBezTo>
                  <a:lnTo>
                    <a:pt x="0" y="36558"/>
                  </a:lnTo>
                  <a:cubicBezTo>
                    <a:pt x="0" y="16368"/>
                    <a:pt x="16368" y="0"/>
                    <a:pt x="365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FBFB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673251" cy="873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728550" y="6363159"/>
            <a:ext cx="2242478" cy="2459620"/>
          </a:xfrm>
          <a:custGeom>
            <a:avLst/>
            <a:gdLst/>
            <a:ahLst/>
            <a:cxnLst/>
            <a:rect l="l" t="t" r="r" b="b"/>
            <a:pathLst>
              <a:path w="2242478" h="2459620">
                <a:moveTo>
                  <a:pt x="0" y="0"/>
                </a:moveTo>
                <a:lnTo>
                  <a:pt x="2242477" y="0"/>
                </a:lnTo>
                <a:lnTo>
                  <a:pt x="2242477" y="2459621"/>
                </a:lnTo>
                <a:lnTo>
                  <a:pt x="0" y="24596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826" b="-519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27"/>
          <p:cNvSpPr/>
          <p:nvPr/>
        </p:nvSpPr>
        <p:spPr>
          <a:xfrm>
            <a:off x="9632504" y="7127094"/>
            <a:ext cx="714796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2635880" y="2646780"/>
            <a:ext cx="1581051" cy="1748304"/>
          </a:xfrm>
          <a:custGeom>
            <a:avLst/>
            <a:gdLst/>
            <a:ahLst/>
            <a:cxnLst/>
            <a:rect l="l" t="t" r="r" b="b"/>
            <a:pathLst>
              <a:path w="1581051" h="1748304">
                <a:moveTo>
                  <a:pt x="0" y="0"/>
                </a:moveTo>
                <a:lnTo>
                  <a:pt x="1581051" y="0"/>
                </a:lnTo>
                <a:lnTo>
                  <a:pt x="1581051" y="1748303"/>
                </a:lnTo>
                <a:lnTo>
                  <a:pt x="0" y="1748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542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4829296" y="2668115"/>
            <a:ext cx="1878764" cy="1878764"/>
          </a:xfrm>
          <a:custGeom>
            <a:avLst/>
            <a:gdLst/>
            <a:ahLst/>
            <a:cxnLst/>
            <a:rect l="l" t="t" r="r" b="b"/>
            <a:pathLst>
              <a:path w="1878764" h="1878764">
                <a:moveTo>
                  <a:pt x="0" y="0"/>
                </a:moveTo>
                <a:lnTo>
                  <a:pt x="1878763" y="0"/>
                </a:lnTo>
                <a:lnTo>
                  <a:pt x="1878763" y="1878764"/>
                </a:lnTo>
                <a:lnTo>
                  <a:pt x="0" y="18787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923832" y="755545"/>
            <a:ext cx="231174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05 Architecture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17046" y="6699739"/>
            <a:ext cx="900618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USER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53548" y="2452782"/>
            <a:ext cx="1707803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Amazon EC2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04774" y="1898605"/>
            <a:ext cx="40362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DB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93697" y="5751262"/>
            <a:ext cx="122577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Storage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94981" y="6211956"/>
            <a:ext cx="1836830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Spring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90425" y="6211956"/>
            <a:ext cx="1836830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React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49287" y="4585583"/>
            <a:ext cx="175423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Amazon RDS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970459" y="8765630"/>
            <a:ext cx="175865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Amazon S3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82178" y="3273451"/>
            <a:ext cx="420142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JPA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964356" y="4967102"/>
            <a:ext cx="1137974" cy="28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 dirty="0" err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QueryDSL</a:t>
            </a:r>
            <a:endParaRPr lang="en-US" sz="1700" b="1" dirty="0">
              <a:solidFill>
                <a:srgbClr val="090807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6207893" y="2452782"/>
            <a:ext cx="65186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AWS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275784" y="4585583"/>
            <a:ext cx="962620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Arimo Bold"/>
                <a:ea typeface="Arimo Bold"/>
                <a:cs typeface="Arimo Bold"/>
                <a:sym typeface="Arimo Bold"/>
              </a:rPr>
              <a:t>MySQL</a:t>
            </a:r>
          </a:p>
        </p:txBody>
      </p:sp>
      <p:sp>
        <p:nvSpPr>
          <p:cNvPr id="43" name="Freeform 43"/>
          <p:cNvSpPr/>
          <p:nvPr/>
        </p:nvSpPr>
        <p:spPr>
          <a:xfrm>
            <a:off x="7897006" y="719494"/>
            <a:ext cx="1548025" cy="1873555"/>
          </a:xfrm>
          <a:custGeom>
            <a:avLst/>
            <a:gdLst/>
            <a:ahLst/>
            <a:cxnLst/>
            <a:rect l="l" t="t" r="r" b="b"/>
            <a:pathLst>
              <a:path w="1548025" h="1873555">
                <a:moveTo>
                  <a:pt x="0" y="0"/>
                </a:moveTo>
                <a:lnTo>
                  <a:pt x="1548025" y="0"/>
                </a:lnTo>
                <a:lnTo>
                  <a:pt x="1548025" y="1873555"/>
                </a:lnTo>
                <a:lnTo>
                  <a:pt x="0" y="18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112054" y="1459909"/>
            <a:ext cx="10063892" cy="8101433"/>
          </a:xfrm>
          <a:custGeom>
            <a:avLst/>
            <a:gdLst/>
            <a:ahLst/>
            <a:cxnLst/>
            <a:rect l="l" t="t" r="r" b="b"/>
            <a:pathLst>
              <a:path w="10063892" h="8101433">
                <a:moveTo>
                  <a:pt x="0" y="0"/>
                </a:moveTo>
                <a:lnTo>
                  <a:pt x="10063892" y="0"/>
                </a:lnTo>
                <a:lnTo>
                  <a:pt x="10063892" y="8101433"/>
                </a:lnTo>
                <a:lnTo>
                  <a:pt x="0" y="8101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3563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Development plan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653106" y="3670950"/>
            <a:ext cx="7642383" cy="1979390"/>
            <a:chOff x="0" y="0"/>
            <a:chExt cx="2012809" cy="521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2809" cy="521321"/>
            </a:xfrm>
            <a:custGeom>
              <a:avLst/>
              <a:gdLst/>
              <a:ahLst/>
              <a:cxnLst/>
              <a:rect l="l" t="t" r="r" b="b"/>
              <a:pathLst>
                <a:path w="2012809" h="521321">
                  <a:moveTo>
                    <a:pt x="51664" y="0"/>
                  </a:moveTo>
                  <a:lnTo>
                    <a:pt x="1961144" y="0"/>
                  </a:lnTo>
                  <a:cubicBezTo>
                    <a:pt x="1989678" y="0"/>
                    <a:pt x="2012809" y="23131"/>
                    <a:pt x="2012809" y="51664"/>
                  </a:cubicBezTo>
                  <a:lnTo>
                    <a:pt x="2012809" y="469657"/>
                  </a:lnTo>
                  <a:cubicBezTo>
                    <a:pt x="2012809" y="498190"/>
                    <a:pt x="1989678" y="521321"/>
                    <a:pt x="1961144" y="521321"/>
                  </a:cubicBezTo>
                  <a:lnTo>
                    <a:pt x="51664" y="521321"/>
                  </a:lnTo>
                  <a:cubicBezTo>
                    <a:pt x="23131" y="521321"/>
                    <a:pt x="0" y="498190"/>
                    <a:pt x="0" y="469657"/>
                  </a:cubicBezTo>
                  <a:lnTo>
                    <a:pt x="0" y="51664"/>
                  </a:lnTo>
                  <a:cubicBezTo>
                    <a:pt x="0" y="23131"/>
                    <a:pt x="23131" y="0"/>
                    <a:pt x="51664" y="0"/>
                  </a:cubicBezTo>
                  <a:close/>
                </a:path>
              </a:pathLst>
            </a:custGeom>
            <a:solidFill>
              <a:srgbClr val="A47C65">
                <a:alpha val="32941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12809" cy="559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0717" y="5647044"/>
            <a:ext cx="6892390" cy="2048221"/>
            <a:chOff x="0" y="0"/>
            <a:chExt cx="1815280" cy="5394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5280" cy="539449"/>
            </a:xfrm>
            <a:custGeom>
              <a:avLst/>
              <a:gdLst/>
              <a:ahLst/>
              <a:cxnLst/>
              <a:rect l="l" t="t" r="r" b="b"/>
              <a:pathLst>
                <a:path w="1815280" h="539449">
                  <a:moveTo>
                    <a:pt x="57286" y="0"/>
                  </a:moveTo>
                  <a:lnTo>
                    <a:pt x="1757993" y="0"/>
                  </a:lnTo>
                  <a:cubicBezTo>
                    <a:pt x="1789632" y="0"/>
                    <a:pt x="1815280" y="25648"/>
                    <a:pt x="1815280" y="57286"/>
                  </a:cubicBezTo>
                  <a:lnTo>
                    <a:pt x="1815280" y="482163"/>
                  </a:lnTo>
                  <a:cubicBezTo>
                    <a:pt x="1815280" y="513801"/>
                    <a:pt x="1789632" y="539449"/>
                    <a:pt x="1757993" y="539449"/>
                  </a:cubicBezTo>
                  <a:lnTo>
                    <a:pt x="57286" y="539449"/>
                  </a:lnTo>
                  <a:cubicBezTo>
                    <a:pt x="25648" y="539449"/>
                    <a:pt x="0" y="513801"/>
                    <a:pt x="0" y="482163"/>
                  </a:cubicBezTo>
                  <a:lnTo>
                    <a:pt x="0" y="57286"/>
                  </a:lnTo>
                  <a:cubicBezTo>
                    <a:pt x="0" y="25648"/>
                    <a:pt x="25648" y="0"/>
                    <a:pt x="57286" y="0"/>
                  </a:cubicBezTo>
                  <a:close/>
                </a:path>
              </a:pathLst>
            </a:custGeom>
            <a:solidFill>
              <a:srgbClr val="F6E1C7">
                <a:alpha val="32941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15280" cy="577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53106" y="7708086"/>
            <a:ext cx="7642383" cy="2116514"/>
            <a:chOff x="0" y="0"/>
            <a:chExt cx="2012809" cy="5574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2809" cy="557436"/>
            </a:xfrm>
            <a:custGeom>
              <a:avLst/>
              <a:gdLst/>
              <a:ahLst/>
              <a:cxnLst/>
              <a:rect l="l" t="t" r="r" b="b"/>
              <a:pathLst>
                <a:path w="2012809" h="557436">
                  <a:moveTo>
                    <a:pt x="51664" y="0"/>
                  </a:moveTo>
                  <a:lnTo>
                    <a:pt x="1961144" y="0"/>
                  </a:lnTo>
                  <a:cubicBezTo>
                    <a:pt x="1989678" y="0"/>
                    <a:pt x="2012809" y="23131"/>
                    <a:pt x="2012809" y="51664"/>
                  </a:cubicBezTo>
                  <a:lnTo>
                    <a:pt x="2012809" y="505772"/>
                  </a:lnTo>
                  <a:cubicBezTo>
                    <a:pt x="2012809" y="534305"/>
                    <a:pt x="1989678" y="557436"/>
                    <a:pt x="1961144" y="557436"/>
                  </a:cubicBezTo>
                  <a:lnTo>
                    <a:pt x="51664" y="557436"/>
                  </a:lnTo>
                  <a:cubicBezTo>
                    <a:pt x="23131" y="557436"/>
                    <a:pt x="0" y="534305"/>
                    <a:pt x="0" y="505772"/>
                  </a:cubicBezTo>
                  <a:lnTo>
                    <a:pt x="0" y="51664"/>
                  </a:lnTo>
                  <a:cubicBezTo>
                    <a:pt x="0" y="23131"/>
                    <a:pt x="23131" y="0"/>
                    <a:pt x="51664" y="0"/>
                  </a:cubicBezTo>
                  <a:close/>
                </a:path>
              </a:pathLst>
            </a:custGeom>
            <a:solidFill>
              <a:srgbClr val="A47C65">
                <a:alpha val="32941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2809" cy="59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642452" y="7657033"/>
            <a:ext cx="2154746" cy="2154746"/>
          </a:xfrm>
          <a:custGeom>
            <a:avLst/>
            <a:gdLst/>
            <a:ahLst/>
            <a:cxnLst/>
            <a:rect l="l" t="t" r="r" b="b"/>
            <a:pathLst>
              <a:path w="2154746" h="2154746">
                <a:moveTo>
                  <a:pt x="0" y="0"/>
                </a:moveTo>
                <a:lnTo>
                  <a:pt x="2154746" y="0"/>
                </a:lnTo>
                <a:lnTo>
                  <a:pt x="2154746" y="2154746"/>
                </a:lnTo>
                <a:lnTo>
                  <a:pt x="0" y="2154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902739" y="5647044"/>
            <a:ext cx="2061042" cy="2061042"/>
          </a:xfrm>
          <a:custGeom>
            <a:avLst/>
            <a:gdLst/>
            <a:ahLst/>
            <a:cxnLst/>
            <a:rect l="l" t="t" r="r" b="b"/>
            <a:pathLst>
              <a:path w="2061042" h="2061042">
                <a:moveTo>
                  <a:pt x="0" y="0"/>
                </a:moveTo>
                <a:lnTo>
                  <a:pt x="2061042" y="0"/>
                </a:lnTo>
                <a:lnTo>
                  <a:pt x="2061042" y="2061042"/>
                </a:lnTo>
                <a:lnTo>
                  <a:pt x="0" y="2061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3642452" y="3663737"/>
            <a:ext cx="2154746" cy="1979390"/>
          </a:xfrm>
          <a:custGeom>
            <a:avLst/>
            <a:gdLst/>
            <a:ahLst/>
            <a:cxnLst/>
            <a:rect l="l" t="t" r="r" b="b"/>
            <a:pathLst>
              <a:path w="2154746" h="1979390">
                <a:moveTo>
                  <a:pt x="0" y="0"/>
                </a:moveTo>
                <a:lnTo>
                  <a:pt x="2154746" y="0"/>
                </a:lnTo>
                <a:lnTo>
                  <a:pt x="2154746" y="1979390"/>
                </a:lnTo>
                <a:lnTo>
                  <a:pt x="0" y="1979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29" b="-442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760717" y="1554436"/>
            <a:ext cx="7019751" cy="2116514"/>
            <a:chOff x="0" y="0"/>
            <a:chExt cx="1848823" cy="55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48823" cy="557436"/>
            </a:xfrm>
            <a:custGeom>
              <a:avLst/>
              <a:gdLst/>
              <a:ahLst/>
              <a:cxnLst/>
              <a:rect l="l" t="t" r="r" b="b"/>
              <a:pathLst>
                <a:path w="1848823" h="557436">
                  <a:moveTo>
                    <a:pt x="56247" y="0"/>
                  </a:moveTo>
                  <a:lnTo>
                    <a:pt x="1792577" y="0"/>
                  </a:lnTo>
                  <a:cubicBezTo>
                    <a:pt x="1807494" y="0"/>
                    <a:pt x="1821801" y="5926"/>
                    <a:pt x="1832349" y="16474"/>
                  </a:cubicBezTo>
                  <a:cubicBezTo>
                    <a:pt x="1842897" y="27023"/>
                    <a:pt x="1848823" y="41329"/>
                    <a:pt x="1848823" y="56247"/>
                  </a:cubicBezTo>
                  <a:lnTo>
                    <a:pt x="1848823" y="501189"/>
                  </a:lnTo>
                  <a:cubicBezTo>
                    <a:pt x="1848823" y="532253"/>
                    <a:pt x="1823641" y="557436"/>
                    <a:pt x="1792577" y="557436"/>
                  </a:cubicBezTo>
                  <a:lnTo>
                    <a:pt x="56247" y="557436"/>
                  </a:lnTo>
                  <a:cubicBezTo>
                    <a:pt x="25183" y="557436"/>
                    <a:pt x="0" y="532253"/>
                    <a:pt x="0" y="501189"/>
                  </a:cubicBezTo>
                  <a:lnTo>
                    <a:pt x="0" y="56247"/>
                  </a:lnTo>
                  <a:cubicBezTo>
                    <a:pt x="0" y="25183"/>
                    <a:pt x="25183" y="0"/>
                    <a:pt x="56247" y="0"/>
                  </a:cubicBezTo>
                  <a:close/>
                </a:path>
              </a:pathLst>
            </a:custGeom>
            <a:solidFill>
              <a:srgbClr val="F6E1C7">
                <a:alpha val="32941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48823" cy="59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980322" y="1508991"/>
            <a:ext cx="2154746" cy="2154746"/>
          </a:xfrm>
          <a:custGeom>
            <a:avLst/>
            <a:gdLst/>
            <a:ahLst/>
            <a:cxnLst/>
            <a:rect l="l" t="t" r="r" b="b"/>
            <a:pathLst>
              <a:path w="2154746" h="2154746">
                <a:moveTo>
                  <a:pt x="0" y="0"/>
                </a:moveTo>
                <a:lnTo>
                  <a:pt x="2154747" y="0"/>
                </a:lnTo>
                <a:lnTo>
                  <a:pt x="2154747" y="2154746"/>
                </a:lnTo>
                <a:lnTo>
                  <a:pt x="0" y="2154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923832" y="765070"/>
            <a:ext cx="33563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Development plan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35069" y="3246062"/>
            <a:ext cx="1841450" cy="3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Seokhyun</a:t>
            </a:r>
            <a:r>
              <a:rPr lang="en-US" sz="19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Bae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95363" y="4972368"/>
            <a:ext cx="1171277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Guho Kim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38865" y="7202915"/>
            <a:ext cx="1553766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Jiwoo Chung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4298" y="9229725"/>
            <a:ext cx="1141214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Jinu Park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21260" y="2036879"/>
            <a:ext cx="2154747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Project Manager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21260" y="2762049"/>
            <a:ext cx="2613140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DB &amp; API Developer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4761230"/>
            <a:ext cx="163398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Time keeper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43999" y="4157472"/>
            <a:ext cx="2610743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Backend Developer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94507" y="6198138"/>
            <a:ext cx="1881499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Web Designer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44000" y="8207337"/>
            <a:ext cx="2667000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Frontend Developer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194508" y="6849220"/>
            <a:ext cx="2061042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UI / UX Design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43999" y="8876030"/>
            <a:ext cx="2832007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Page Implementation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446871" y="3823907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6871" y="5582043"/>
            <a:ext cx="1159415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CircleSpace</a:t>
            </a:r>
            <a:r>
              <a:rPr lang="en-US" sz="29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 School club platform for all university students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46871" y="6553593"/>
            <a:ext cx="661481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날다람쥐랩 : 김구호 배석현 박진우 정지우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13162" y="303230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113162" y="386340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9113162" y="4764284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9113162" y="559538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9113162" y="644392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9113162" y="725758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301157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27547" y="2479553"/>
            <a:ext cx="3982641" cy="58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Background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Solution &amp; Expectation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Technique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Architecture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Development plan</a:t>
            </a:r>
          </a:p>
          <a:p>
            <a:pPr algn="l">
              <a:lnSpc>
                <a:spcPts val="6690"/>
              </a:lnSpc>
            </a:pPr>
            <a:endParaRPr lang="en-US" sz="300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33469" y="2479553"/>
            <a:ext cx="465237" cy="58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  <a:p>
            <a:pPr algn="l">
              <a:lnSpc>
                <a:spcPts val="6690"/>
              </a:lnSpc>
            </a:pPr>
            <a:endParaRPr lang="en-US" sz="3000" b="1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60320" y="3903075"/>
            <a:ext cx="5574945" cy="2480850"/>
          </a:xfrm>
          <a:custGeom>
            <a:avLst/>
            <a:gdLst/>
            <a:ahLst/>
            <a:cxnLst/>
            <a:rect l="l" t="t" r="r" b="b"/>
            <a:pathLst>
              <a:path w="5574945" h="2480850">
                <a:moveTo>
                  <a:pt x="0" y="0"/>
                </a:moveTo>
                <a:lnTo>
                  <a:pt x="5574945" y="0"/>
                </a:lnTo>
                <a:lnTo>
                  <a:pt x="5574945" y="2480850"/>
                </a:lnTo>
                <a:lnTo>
                  <a:pt x="0" y="2480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683521" y="3903075"/>
            <a:ext cx="4225812" cy="2622918"/>
          </a:xfrm>
          <a:custGeom>
            <a:avLst/>
            <a:gdLst/>
            <a:ahLst/>
            <a:cxnLst/>
            <a:rect l="l" t="t" r="r" b="b"/>
            <a:pathLst>
              <a:path w="4225812" h="2622918">
                <a:moveTo>
                  <a:pt x="0" y="0"/>
                </a:moveTo>
                <a:lnTo>
                  <a:pt x="4225812" y="0"/>
                </a:lnTo>
                <a:lnTo>
                  <a:pt x="4225812" y="2622918"/>
                </a:lnTo>
                <a:lnTo>
                  <a:pt x="0" y="2622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273164" y="3428634"/>
            <a:ext cx="3151588" cy="3571799"/>
          </a:xfrm>
          <a:custGeom>
            <a:avLst/>
            <a:gdLst/>
            <a:ahLst/>
            <a:cxnLst/>
            <a:rect l="l" t="t" r="r" b="b"/>
            <a:pathLst>
              <a:path w="3151588" h="3571799">
                <a:moveTo>
                  <a:pt x="0" y="0"/>
                </a:moveTo>
                <a:lnTo>
                  <a:pt x="3151587" y="0"/>
                </a:lnTo>
                <a:lnTo>
                  <a:pt x="3151587" y="3571799"/>
                </a:lnTo>
                <a:lnTo>
                  <a:pt x="0" y="3571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883518" y="7955550"/>
            <a:ext cx="1403109" cy="2331450"/>
          </a:xfrm>
          <a:custGeom>
            <a:avLst/>
            <a:gdLst/>
            <a:ahLst/>
            <a:cxnLst/>
            <a:rect l="l" t="t" r="r" b="b"/>
            <a:pathLst>
              <a:path w="1403109" h="2331450">
                <a:moveTo>
                  <a:pt x="0" y="0"/>
                </a:moveTo>
                <a:lnTo>
                  <a:pt x="1403109" y="0"/>
                </a:lnTo>
                <a:lnTo>
                  <a:pt x="1403109" y="2331450"/>
                </a:lnTo>
                <a:lnTo>
                  <a:pt x="0" y="2331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810104" y="3551888"/>
            <a:ext cx="3325292" cy="3325292"/>
          </a:xfrm>
          <a:custGeom>
            <a:avLst/>
            <a:gdLst/>
            <a:ahLst/>
            <a:cxnLst/>
            <a:rect l="l" t="t" r="r" b="b"/>
            <a:pathLst>
              <a:path w="3325292" h="3325292">
                <a:moveTo>
                  <a:pt x="0" y="0"/>
                </a:moveTo>
                <a:lnTo>
                  <a:pt x="3325292" y="0"/>
                </a:lnTo>
                <a:lnTo>
                  <a:pt x="3325292" y="3325292"/>
                </a:lnTo>
                <a:lnTo>
                  <a:pt x="0" y="3325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23832" y="765070"/>
            <a:ext cx="2362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320" y="1949757"/>
            <a:ext cx="1655221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These days, many universities host a wide variety of clubs, which have become an essential part of campus life for students.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7793" y="8505383"/>
            <a:ext cx="10220607" cy="46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However... how do we search for these club </a:t>
            </a:r>
            <a:r>
              <a:rPr lang="en-US" sz="2799" b="1" dirty="0" err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informations</a:t>
            </a:r>
            <a:r>
              <a:rPr lang="en-US" sz="2799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2634" y="3710986"/>
            <a:ext cx="5755860" cy="4297707"/>
            <a:chOff x="0" y="0"/>
            <a:chExt cx="7674479" cy="57302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74479" cy="5372136"/>
            </a:xfrm>
            <a:custGeom>
              <a:avLst/>
              <a:gdLst/>
              <a:ahLst/>
              <a:cxnLst/>
              <a:rect l="l" t="t" r="r" b="b"/>
              <a:pathLst>
                <a:path w="7674479" h="5372136">
                  <a:moveTo>
                    <a:pt x="0" y="0"/>
                  </a:moveTo>
                  <a:lnTo>
                    <a:pt x="7674479" y="0"/>
                  </a:lnTo>
                  <a:lnTo>
                    <a:pt x="7674479" y="5372136"/>
                  </a:lnTo>
                  <a:lnTo>
                    <a:pt x="0" y="5372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324511"/>
              <a:ext cx="7674479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[Difficulty of Finding Club Information]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17592" y="3700874"/>
            <a:ext cx="7078727" cy="4302763"/>
            <a:chOff x="0" y="0"/>
            <a:chExt cx="9438303" cy="5737017"/>
          </a:xfrm>
        </p:grpSpPr>
        <p:sp>
          <p:nvSpPr>
            <p:cNvPr id="7" name="Freeform 7"/>
            <p:cNvSpPr/>
            <p:nvPr/>
          </p:nvSpPr>
          <p:spPr>
            <a:xfrm>
              <a:off x="893970" y="0"/>
              <a:ext cx="7650364" cy="5355255"/>
            </a:xfrm>
            <a:custGeom>
              <a:avLst/>
              <a:gdLst/>
              <a:ahLst/>
              <a:cxnLst/>
              <a:rect l="l" t="t" r="r" b="b"/>
              <a:pathLst>
                <a:path w="7650364" h="5355255">
                  <a:moveTo>
                    <a:pt x="0" y="0"/>
                  </a:moveTo>
                  <a:lnTo>
                    <a:pt x="7650364" y="0"/>
                  </a:lnTo>
                  <a:lnTo>
                    <a:pt x="7650364" y="5355255"/>
                  </a:lnTo>
                  <a:lnTo>
                    <a:pt x="0" y="535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331252"/>
              <a:ext cx="9438303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[Inconveniences When Searching for Club Information]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3832" y="9274077"/>
            <a:ext cx="299923" cy="2999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07F7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8454" y="3614885"/>
            <a:ext cx="5885923" cy="4120146"/>
          </a:xfrm>
          <a:custGeom>
            <a:avLst/>
            <a:gdLst/>
            <a:ahLst/>
            <a:cxnLst/>
            <a:rect l="l" t="t" r="r" b="b"/>
            <a:pathLst>
              <a:path w="5885923" h="4120146">
                <a:moveTo>
                  <a:pt x="0" y="0"/>
                </a:moveTo>
                <a:lnTo>
                  <a:pt x="5885924" y="0"/>
                </a:lnTo>
                <a:lnTo>
                  <a:pt x="5885924" y="4120146"/>
                </a:lnTo>
                <a:lnTo>
                  <a:pt x="0" y="4120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23832" y="765070"/>
            <a:ext cx="2362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Background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454" y="7687406"/>
            <a:ext cx="575586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[Ways to Discover University Clubs]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0320" y="1940232"/>
            <a:ext cx="8512280" cy="504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Student survey :  Searching Club </a:t>
            </a:r>
            <a:r>
              <a:rPr lang="en-US" sz="2999" b="1" dirty="0" err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Informations</a:t>
            </a:r>
            <a:endParaRPr lang="en-US" sz="2999" b="1" dirty="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11927" y="9182205"/>
            <a:ext cx="915813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Students are having difficulties in searching club informations!</a:t>
            </a:r>
            <a:r>
              <a:rPr lang="en-US" sz="2499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416329" y="3617327"/>
            <a:ext cx="3230034" cy="3040032"/>
          </a:xfrm>
          <a:custGeom>
            <a:avLst/>
            <a:gdLst/>
            <a:ahLst/>
            <a:cxnLst/>
            <a:rect l="l" t="t" r="r" b="b"/>
            <a:pathLst>
              <a:path w="3230034" h="3040032">
                <a:moveTo>
                  <a:pt x="0" y="0"/>
                </a:moveTo>
                <a:lnTo>
                  <a:pt x="3230034" y="0"/>
                </a:lnTo>
                <a:lnTo>
                  <a:pt x="3230034" y="3040032"/>
                </a:lnTo>
                <a:lnTo>
                  <a:pt x="0" y="304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256515" y="3617327"/>
            <a:ext cx="3230034" cy="3040032"/>
          </a:xfrm>
          <a:custGeom>
            <a:avLst/>
            <a:gdLst/>
            <a:ahLst/>
            <a:cxnLst/>
            <a:rect l="l" t="t" r="r" b="b"/>
            <a:pathLst>
              <a:path w="3230034" h="3040032">
                <a:moveTo>
                  <a:pt x="0" y="0"/>
                </a:moveTo>
                <a:lnTo>
                  <a:pt x="3230033" y="0"/>
                </a:lnTo>
                <a:lnTo>
                  <a:pt x="3230033" y="3040032"/>
                </a:lnTo>
                <a:lnTo>
                  <a:pt x="0" y="304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667267" y="4669988"/>
            <a:ext cx="3568345" cy="947023"/>
          </a:xfrm>
          <a:custGeom>
            <a:avLst/>
            <a:gdLst/>
            <a:ahLst/>
            <a:cxnLst/>
            <a:rect l="l" t="t" r="r" b="b"/>
            <a:pathLst>
              <a:path w="3568345" h="947023">
                <a:moveTo>
                  <a:pt x="0" y="0"/>
                </a:moveTo>
                <a:lnTo>
                  <a:pt x="3568344" y="0"/>
                </a:lnTo>
                <a:lnTo>
                  <a:pt x="3568344" y="947024"/>
                </a:lnTo>
                <a:lnTo>
                  <a:pt x="0" y="947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309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23832" y="765070"/>
            <a:ext cx="2362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Background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4480" y="3195052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1452" y="1968314"/>
            <a:ext cx="12685097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Currently, students obtain information about the club through the following platforms.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76404" y="6856504"/>
            <a:ext cx="1709795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</a:t>
            </a:r>
            <a:r>
              <a:rPr lang="en-US" sz="2199" b="1" dirty="0" err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Everytime</a:t>
            </a: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53783" y="6856504"/>
            <a:ext cx="1905217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</a:t>
            </a:r>
            <a:r>
              <a:rPr lang="en-US" sz="2199" b="1" dirty="0" err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CampusPick</a:t>
            </a: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16091" y="6856503"/>
            <a:ext cx="2870696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[School Webpage]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50991" y="8715149"/>
            <a:ext cx="838601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However, they all come with their own </a:t>
            </a:r>
            <a:r>
              <a:rPr lang="en-US" sz="21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FATAL SHORTCOMINGS!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60320" y="1673860"/>
            <a:ext cx="3230034" cy="3040032"/>
          </a:xfrm>
          <a:custGeom>
            <a:avLst/>
            <a:gdLst/>
            <a:ahLst/>
            <a:cxnLst/>
            <a:rect l="l" t="t" r="r" b="b"/>
            <a:pathLst>
              <a:path w="3230034" h="3040032">
                <a:moveTo>
                  <a:pt x="0" y="0"/>
                </a:moveTo>
                <a:lnTo>
                  <a:pt x="3230034" y="0"/>
                </a:lnTo>
                <a:lnTo>
                  <a:pt x="3230034" y="3040032"/>
                </a:lnTo>
                <a:lnTo>
                  <a:pt x="0" y="304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090835" y="8650432"/>
            <a:ext cx="1197165" cy="1636568"/>
          </a:xfrm>
          <a:custGeom>
            <a:avLst/>
            <a:gdLst/>
            <a:ahLst/>
            <a:cxnLst/>
            <a:rect l="l" t="t" r="r" b="b"/>
            <a:pathLst>
              <a:path w="1197165" h="1636568">
                <a:moveTo>
                  <a:pt x="0" y="0"/>
                </a:moveTo>
                <a:lnTo>
                  <a:pt x="1197165" y="0"/>
                </a:lnTo>
                <a:lnTo>
                  <a:pt x="1197165" y="1636568"/>
                </a:lnTo>
                <a:lnTo>
                  <a:pt x="0" y="163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694426" y="5466373"/>
            <a:ext cx="8053985" cy="2882980"/>
          </a:xfrm>
          <a:custGeom>
            <a:avLst/>
            <a:gdLst/>
            <a:ahLst/>
            <a:cxnLst/>
            <a:rect l="l" t="t" r="r" b="b"/>
            <a:pathLst>
              <a:path w="8053985" h="2882980">
                <a:moveTo>
                  <a:pt x="0" y="0"/>
                </a:moveTo>
                <a:lnTo>
                  <a:pt x="8053984" y="0"/>
                </a:lnTo>
                <a:lnTo>
                  <a:pt x="8053984" y="2882979"/>
                </a:lnTo>
                <a:lnTo>
                  <a:pt x="0" y="288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8816" b="-635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992562" y="5157237"/>
            <a:ext cx="5855057" cy="3192115"/>
          </a:xfrm>
          <a:custGeom>
            <a:avLst/>
            <a:gdLst/>
            <a:ahLst/>
            <a:cxnLst/>
            <a:rect l="l" t="t" r="r" b="b"/>
            <a:pathLst>
              <a:path w="5855057" h="3192115">
                <a:moveTo>
                  <a:pt x="0" y="0"/>
                </a:moveTo>
                <a:lnTo>
                  <a:pt x="5855056" y="0"/>
                </a:lnTo>
                <a:lnTo>
                  <a:pt x="5855056" y="3192115"/>
                </a:lnTo>
                <a:lnTo>
                  <a:pt x="0" y="3192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090354" y="1607185"/>
            <a:ext cx="8135689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Absence of a category classification feature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Hard to find desired category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format of the content varies for each post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Important information is sometimes missing.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266986" y="2241106"/>
            <a:ext cx="299923" cy="2999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07F7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23832" y="755545"/>
            <a:ext cx="175111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 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0396" y="4913037"/>
            <a:ext cx="1580004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</a:t>
            </a:r>
            <a:r>
              <a:rPr lang="en-US" sz="2199" b="1" dirty="0" err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Everytime</a:t>
            </a: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]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282226" y="3718358"/>
            <a:ext cx="299923" cy="29992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07F7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41854" y="8602807"/>
            <a:ext cx="51591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[Unrelated categories mixed together]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34287" y="8602807"/>
            <a:ext cx="3171606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[Missing information]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7090835" y="8650432"/>
            <a:ext cx="1197165" cy="1636568"/>
          </a:xfrm>
          <a:custGeom>
            <a:avLst/>
            <a:gdLst/>
            <a:ahLst/>
            <a:cxnLst/>
            <a:rect l="l" t="t" r="r" b="b"/>
            <a:pathLst>
              <a:path w="1197165" h="1636568">
                <a:moveTo>
                  <a:pt x="0" y="0"/>
                </a:moveTo>
                <a:lnTo>
                  <a:pt x="1197165" y="0"/>
                </a:lnTo>
                <a:lnTo>
                  <a:pt x="1197165" y="1636568"/>
                </a:lnTo>
                <a:lnTo>
                  <a:pt x="0" y="1636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520471" y="2000842"/>
            <a:ext cx="12479982" cy="494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Club information is divided by college and posted on seperate webpage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Inconvenience of having to search through multiple websites.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Outdated and inaccurate information.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Low reliability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748883" y="2638418"/>
            <a:ext cx="299923" cy="2999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07F7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0320" y="2067517"/>
            <a:ext cx="3628912" cy="947023"/>
          </a:xfrm>
          <a:custGeom>
            <a:avLst/>
            <a:gdLst/>
            <a:ahLst/>
            <a:cxnLst/>
            <a:rect l="l" t="t" r="r" b="b"/>
            <a:pathLst>
              <a:path w="3628912" h="947023">
                <a:moveTo>
                  <a:pt x="0" y="0"/>
                </a:moveTo>
                <a:lnTo>
                  <a:pt x="3628912" y="0"/>
                </a:lnTo>
                <a:lnTo>
                  <a:pt x="3628912" y="947023"/>
                </a:lnTo>
                <a:lnTo>
                  <a:pt x="0" y="947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954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748883" y="4116698"/>
            <a:ext cx="299923" cy="2999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07F7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25540" y="4901732"/>
            <a:ext cx="6907488" cy="3514184"/>
          </a:xfrm>
          <a:custGeom>
            <a:avLst/>
            <a:gdLst/>
            <a:ahLst/>
            <a:cxnLst/>
            <a:rect l="l" t="t" r="r" b="b"/>
            <a:pathLst>
              <a:path w="6907488" h="3514184">
                <a:moveTo>
                  <a:pt x="0" y="0"/>
                </a:moveTo>
                <a:lnTo>
                  <a:pt x="6907488" y="0"/>
                </a:lnTo>
                <a:lnTo>
                  <a:pt x="6907488" y="3514184"/>
                </a:lnTo>
                <a:lnTo>
                  <a:pt x="0" y="351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028700" y="4883345"/>
            <a:ext cx="4940659" cy="3532571"/>
          </a:xfrm>
          <a:custGeom>
            <a:avLst/>
            <a:gdLst/>
            <a:ahLst/>
            <a:cxnLst/>
            <a:rect l="l" t="t" r="r" b="b"/>
            <a:pathLst>
              <a:path w="4940659" h="3532571">
                <a:moveTo>
                  <a:pt x="0" y="0"/>
                </a:moveTo>
                <a:lnTo>
                  <a:pt x="4940659" y="0"/>
                </a:lnTo>
                <a:lnTo>
                  <a:pt x="4940659" y="3532571"/>
                </a:lnTo>
                <a:lnTo>
                  <a:pt x="0" y="3532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3390203" y="5113721"/>
            <a:ext cx="4701716" cy="2694327"/>
          </a:xfrm>
          <a:custGeom>
            <a:avLst/>
            <a:gdLst/>
            <a:ahLst/>
            <a:cxnLst/>
            <a:rect l="l" t="t" r="r" b="b"/>
            <a:pathLst>
              <a:path w="4701716" h="2694327">
                <a:moveTo>
                  <a:pt x="0" y="0"/>
                </a:moveTo>
                <a:lnTo>
                  <a:pt x="4701715" y="0"/>
                </a:lnTo>
                <a:lnTo>
                  <a:pt x="4701715" y="2694327"/>
                </a:lnTo>
                <a:lnTo>
                  <a:pt x="0" y="2694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923832" y="755545"/>
            <a:ext cx="175111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 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0126" y="3357968"/>
            <a:ext cx="2532274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[School Webpage]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2560" y="8602807"/>
            <a:ext cx="3591440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[Only about Central clubs]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19664" y="8602807"/>
            <a:ext cx="2805536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[Wrong information]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88275" y="8602807"/>
            <a:ext cx="170557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[Invalid Link]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7090835" y="8650432"/>
            <a:ext cx="1197165" cy="1636568"/>
          </a:xfrm>
          <a:custGeom>
            <a:avLst/>
            <a:gdLst/>
            <a:ahLst/>
            <a:cxnLst/>
            <a:rect l="l" t="t" r="r" b="b"/>
            <a:pathLst>
              <a:path w="1197165" h="1636568">
                <a:moveTo>
                  <a:pt x="0" y="0"/>
                </a:moveTo>
                <a:lnTo>
                  <a:pt x="1197165" y="0"/>
                </a:lnTo>
                <a:lnTo>
                  <a:pt x="1197165" y="1636568"/>
                </a:lnTo>
                <a:lnTo>
                  <a:pt x="0" y="1636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23832" y="1643373"/>
            <a:ext cx="3230034" cy="3040032"/>
          </a:xfrm>
          <a:custGeom>
            <a:avLst/>
            <a:gdLst/>
            <a:ahLst/>
            <a:cxnLst/>
            <a:rect l="l" t="t" r="r" b="b"/>
            <a:pathLst>
              <a:path w="3230034" h="3040032">
                <a:moveTo>
                  <a:pt x="0" y="0"/>
                </a:moveTo>
                <a:lnTo>
                  <a:pt x="3230033" y="0"/>
                </a:lnTo>
                <a:lnTo>
                  <a:pt x="3230033" y="3040031"/>
                </a:lnTo>
                <a:lnTo>
                  <a:pt x="0" y="304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4805376" y="2901342"/>
            <a:ext cx="4338624" cy="6356958"/>
          </a:xfrm>
          <a:custGeom>
            <a:avLst/>
            <a:gdLst/>
            <a:ahLst/>
            <a:cxnLst/>
            <a:rect l="l" t="t" r="r" b="b"/>
            <a:pathLst>
              <a:path w="4338624" h="6356958">
                <a:moveTo>
                  <a:pt x="0" y="0"/>
                </a:moveTo>
                <a:lnTo>
                  <a:pt x="4338624" y="0"/>
                </a:lnTo>
                <a:lnTo>
                  <a:pt x="433862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183626" y="1576698"/>
            <a:ext cx="12682538" cy="445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Not categorized by university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Cannot selectively view information about clubs from a specific university.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384990" y="2225866"/>
            <a:ext cx="299923" cy="29992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07F7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55545"/>
            <a:ext cx="175111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 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1100" y="4912004"/>
            <a:ext cx="1884100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</a:t>
            </a:r>
            <a:r>
              <a:rPr lang="en-US" sz="2199" b="1" dirty="0" err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CampusPick</a:t>
            </a: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1586" y="9421091"/>
            <a:ext cx="3239014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[No university category]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55545"/>
            <a:ext cx="3952968" cy="41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 Solution &amp; Expectation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2480" y="4336558"/>
            <a:ext cx="6693201" cy="1613883"/>
            <a:chOff x="0" y="0"/>
            <a:chExt cx="8924267" cy="215184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924267" cy="2151845"/>
              <a:chOff x="0" y="0"/>
              <a:chExt cx="1762818" cy="42505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62818" cy="425056"/>
              </a:xfrm>
              <a:custGeom>
                <a:avLst/>
                <a:gdLst/>
                <a:ahLst/>
                <a:cxnLst/>
                <a:rect l="l" t="t" r="r" b="b"/>
                <a:pathLst>
                  <a:path w="1762818" h="425056">
                    <a:moveTo>
                      <a:pt x="58991" y="0"/>
                    </a:moveTo>
                    <a:lnTo>
                      <a:pt x="1703827" y="0"/>
                    </a:lnTo>
                    <a:cubicBezTo>
                      <a:pt x="1736407" y="0"/>
                      <a:pt x="1762818" y="26411"/>
                      <a:pt x="1762818" y="58991"/>
                    </a:cubicBezTo>
                    <a:lnTo>
                      <a:pt x="1762818" y="366065"/>
                    </a:lnTo>
                    <a:cubicBezTo>
                      <a:pt x="1762818" y="398645"/>
                      <a:pt x="1736407" y="425056"/>
                      <a:pt x="1703827" y="425056"/>
                    </a:cubicBezTo>
                    <a:lnTo>
                      <a:pt x="58991" y="425056"/>
                    </a:lnTo>
                    <a:cubicBezTo>
                      <a:pt x="26411" y="425056"/>
                      <a:pt x="0" y="398645"/>
                      <a:pt x="0" y="366065"/>
                    </a:cubicBezTo>
                    <a:lnTo>
                      <a:pt x="0" y="58991"/>
                    </a:lnTo>
                    <a:cubicBezTo>
                      <a:pt x="0" y="26411"/>
                      <a:pt x="26411" y="0"/>
                      <a:pt x="58991" y="0"/>
                    </a:cubicBezTo>
                    <a:close/>
                  </a:path>
                </a:pathLst>
              </a:custGeom>
              <a:solidFill>
                <a:srgbClr val="FFCC4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762818" cy="4631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54974" y="-180975"/>
              <a:ext cx="8214320" cy="2041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1">
                  <a:solidFill>
                    <a:srgbClr val="090807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CircleSpace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5054" y="613982"/>
            <a:ext cx="9324246" cy="829437"/>
            <a:chOff x="0" y="0"/>
            <a:chExt cx="12432328" cy="110591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2432328" cy="1105915"/>
              <a:chOff x="0" y="0"/>
              <a:chExt cx="2455768" cy="21845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455769" cy="218452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452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6107"/>
                    </a:lnTo>
                    <a:cubicBezTo>
                      <a:pt x="2455769" y="199494"/>
                      <a:pt x="2436810" y="218452"/>
                      <a:pt x="2413423" y="218452"/>
                    </a:cubicBezTo>
                    <a:lnTo>
                      <a:pt x="42345" y="218452"/>
                    </a:lnTo>
                    <a:cubicBezTo>
                      <a:pt x="31115" y="218452"/>
                      <a:pt x="20344" y="213991"/>
                      <a:pt x="12403" y="206050"/>
                    </a:cubicBezTo>
                    <a:cubicBezTo>
                      <a:pt x="4461" y="198109"/>
                      <a:pt x="0" y="187338"/>
                      <a:pt x="0" y="176107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F6E1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2455768" cy="2660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282236"/>
              <a:ext cx="12432328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[Classification and categorization of club information]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35054" y="2104098"/>
            <a:ext cx="9324246" cy="829437"/>
            <a:chOff x="0" y="0"/>
            <a:chExt cx="12432328" cy="110591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32328" cy="1105915"/>
              <a:chOff x="0" y="0"/>
              <a:chExt cx="2455768" cy="21845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455769" cy="218452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452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6107"/>
                    </a:lnTo>
                    <a:cubicBezTo>
                      <a:pt x="2455769" y="199494"/>
                      <a:pt x="2436810" y="218452"/>
                      <a:pt x="2413423" y="218452"/>
                    </a:cubicBezTo>
                    <a:lnTo>
                      <a:pt x="42345" y="218452"/>
                    </a:lnTo>
                    <a:cubicBezTo>
                      <a:pt x="31115" y="218452"/>
                      <a:pt x="20344" y="213991"/>
                      <a:pt x="12403" y="206050"/>
                    </a:cubicBezTo>
                    <a:cubicBezTo>
                      <a:pt x="4461" y="198109"/>
                      <a:pt x="0" y="187338"/>
                      <a:pt x="0" y="176107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F6E1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2455768" cy="256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282236"/>
              <a:ext cx="12432328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[Club information in standardized format]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35054" y="3590759"/>
            <a:ext cx="9324246" cy="829437"/>
            <a:chOff x="0" y="0"/>
            <a:chExt cx="12432328" cy="110591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432328" cy="1105915"/>
              <a:chOff x="0" y="0"/>
              <a:chExt cx="2455768" cy="21845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455769" cy="218452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452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6107"/>
                    </a:lnTo>
                    <a:cubicBezTo>
                      <a:pt x="2455769" y="199494"/>
                      <a:pt x="2436810" y="218452"/>
                      <a:pt x="2413423" y="218452"/>
                    </a:cubicBezTo>
                    <a:lnTo>
                      <a:pt x="42345" y="218452"/>
                    </a:lnTo>
                    <a:cubicBezTo>
                      <a:pt x="31115" y="218452"/>
                      <a:pt x="20344" y="213991"/>
                      <a:pt x="12403" y="206050"/>
                    </a:cubicBezTo>
                    <a:cubicBezTo>
                      <a:pt x="4461" y="198109"/>
                      <a:pt x="0" y="187338"/>
                      <a:pt x="0" y="176107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F6E1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455768" cy="256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282236"/>
              <a:ext cx="12432328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[Real-time updates of club information]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35054" y="5077421"/>
            <a:ext cx="9324246" cy="829437"/>
            <a:chOff x="0" y="0"/>
            <a:chExt cx="12432328" cy="110591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2432328" cy="1105915"/>
              <a:chOff x="0" y="0"/>
              <a:chExt cx="2455768" cy="21845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455769" cy="218452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452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6107"/>
                    </a:lnTo>
                    <a:cubicBezTo>
                      <a:pt x="2455769" y="199494"/>
                      <a:pt x="2436810" y="218452"/>
                      <a:pt x="2413423" y="218452"/>
                    </a:cubicBezTo>
                    <a:lnTo>
                      <a:pt x="42345" y="218452"/>
                    </a:lnTo>
                    <a:cubicBezTo>
                      <a:pt x="31115" y="218452"/>
                      <a:pt x="20344" y="213991"/>
                      <a:pt x="12403" y="206050"/>
                    </a:cubicBezTo>
                    <a:cubicBezTo>
                      <a:pt x="4461" y="198109"/>
                      <a:pt x="0" y="187338"/>
                      <a:pt x="0" y="176107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F6E1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2455768" cy="256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282236"/>
              <a:ext cx="12432328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[Login system using university account]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935054" y="6564082"/>
            <a:ext cx="9324246" cy="829437"/>
            <a:chOff x="0" y="0"/>
            <a:chExt cx="12432328" cy="110591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2432328" cy="1105915"/>
              <a:chOff x="0" y="0"/>
              <a:chExt cx="2455768" cy="21845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455769" cy="218452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452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6107"/>
                    </a:lnTo>
                    <a:cubicBezTo>
                      <a:pt x="2455769" y="199494"/>
                      <a:pt x="2436810" y="218452"/>
                      <a:pt x="2413423" y="218452"/>
                    </a:cubicBezTo>
                    <a:lnTo>
                      <a:pt x="42345" y="218452"/>
                    </a:lnTo>
                    <a:cubicBezTo>
                      <a:pt x="31115" y="218452"/>
                      <a:pt x="20344" y="213991"/>
                      <a:pt x="12403" y="206050"/>
                    </a:cubicBezTo>
                    <a:cubicBezTo>
                      <a:pt x="4461" y="198109"/>
                      <a:pt x="0" y="187338"/>
                      <a:pt x="0" y="176107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F6E1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2455768" cy="256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282236"/>
              <a:ext cx="12432328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[Notification system for favorite clubs]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935054" y="8050744"/>
            <a:ext cx="9324246" cy="829437"/>
            <a:chOff x="0" y="0"/>
            <a:chExt cx="12432328" cy="110591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2432328" cy="1105915"/>
              <a:chOff x="0" y="0"/>
              <a:chExt cx="2455768" cy="21845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455769" cy="218452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452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6107"/>
                    </a:lnTo>
                    <a:cubicBezTo>
                      <a:pt x="2455769" y="199494"/>
                      <a:pt x="2436810" y="218452"/>
                      <a:pt x="2413423" y="218452"/>
                    </a:cubicBezTo>
                    <a:lnTo>
                      <a:pt x="42345" y="218452"/>
                    </a:lnTo>
                    <a:cubicBezTo>
                      <a:pt x="31115" y="218452"/>
                      <a:pt x="20344" y="213991"/>
                      <a:pt x="12403" y="206050"/>
                    </a:cubicBezTo>
                    <a:cubicBezTo>
                      <a:pt x="4461" y="198109"/>
                      <a:pt x="0" y="187338"/>
                      <a:pt x="0" y="176107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F6E1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2455768" cy="256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282236"/>
              <a:ext cx="12432328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[Review and rating system]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 flipV="1">
            <a:off x="6855680" y="1028700"/>
            <a:ext cx="1079374" cy="411480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6855680" y="2518816"/>
            <a:ext cx="1079374" cy="2624684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 flipV="1">
            <a:off x="6855680" y="4005478"/>
            <a:ext cx="1079374" cy="113802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>
            <a:off x="6855680" y="5143500"/>
            <a:ext cx="1079374" cy="348639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AutoShape 43"/>
          <p:cNvSpPr/>
          <p:nvPr/>
        </p:nvSpPr>
        <p:spPr>
          <a:xfrm>
            <a:off x="6855680" y="5143500"/>
            <a:ext cx="1079374" cy="1835301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AutoShape 44"/>
          <p:cNvSpPr/>
          <p:nvPr/>
        </p:nvSpPr>
        <p:spPr>
          <a:xfrm>
            <a:off x="6855680" y="5143500"/>
            <a:ext cx="1079374" cy="33219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5" name="Group 45"/>
          <p:cNvGrpSpPr/>
          <p:nvPr/>
        </p:nvGrpSpPr>
        <p:grpSpPr>
          <a:xfrm>
            <a:off x="8716213" y="1443418"/>
            <a:ext cx="7761929" cy="689220"/>
            <a:chOff x="0" y="0"/>
            <a:chExt cx="10349239" cy="918960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0349239" cy="918960"/>
              <a:chOff x="0" y="0"/>
              <a:chExt cx="2455768" cy="2180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2455769" cy="218060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060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5715"/>
                    </a:lnTo>
                    <a:cubicBezTo>
                      <a:pt x="2455769" y="186945"/>
                      <a:pt x="2451307" y="197716"/>
                      <a:pt x="2443366" y="205657"/>
                    </a:cubicBezTo>
                    <a:cubicBezTo>
                      <a:pt x="2435425" y="213598"/>
                      <a:pt x="2424654" y="218060"/>
                      <a:pt x="2413423" y="218060"/>
                    </a:cubicBezTo>
                    <a:lnTo>
                      <a:pt x="42345" y="218060"/>
                    </a:lnTo>
                    <a:cubicBezTo>
                      <a:pt x="18959" y="218060"/>
                      <a:pt x="0" y="199101"/>
                      <a:pt x="0" y="175715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2455768" cy="2561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0" y="226966"/>
              <a:ext cx="10349239" cy="417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"/>
                </a:lnSpc>
                <a:spcBef>
                  <a:spcPct val="0"/>
                </a:spcBef>
              </a:pPr>
              <a:r>
                <a:rPr lang="en-US" sz="1831" b="1">
                  <a:solidFill>
                    <a:srgbClr val="090807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Students can easily explore clubs that match their interests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716213" y="2900298"/>
            <a:ext cx="7761929" cy="689220"/>
            <a:chOff x="0" y="0"/>
            <a:chExt cx="10349239" cy="918960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10349239" cy="918960"/>
              <a:chOff x="0" y="0"/>
              <a:chExt cx="2455768" cy="21806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2455769" cy="218060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060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5715"/>
                    </a:lnTo>
                    <a:cubicBezTo>
                      <a:pt x="2455769" y="186945"/>
                      <a:pt x="2451307" y="197716"/>
                      <a:pt x="2443366" y="205657"/>
                    </a:cubicBezTo>
                    <a:cubicBezTo>
                      <a:pt x="2435425" y="213598"/>
                      <a:pt x="2424654" y="218060"/>
                      <a:pt x="2413423" y="218060"/>
                    </a:cubicBezTo>
                    <a:lnTo>
                      <a:pt x="42345" y="218060"/>
                    </a:lnTo>
                    <a:cubicBezTo>
                      <a:pt x="18959" y="218060"/>
                      <a:pt x="0" y="199101"/>
                      <a:pt x="0" y="175715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2455768" cy="2561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226966"/>
              <a:ext cx="10349239" cy="417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"/>
                </a:lnSpc>
                <a:spcBef>
                  <a:spcPct val="0"/>
                </a:spcBef>
              </a:pPr>
              <a:r>
                <a:rPr lang="en-US" sz="1831" b="1">
                  <a:solidFill>
                    <a:srgbClr val="090807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This will prevent the omission of important informations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8716213" y="4420196"/>
            <a:ext cx="7761929" cy="689220"/>
            <a:chOff x="0" y="0"/>
            <a:chExt cx="10349239" cy="91896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10349239" cy="918960"/>
              <a:chOff x="0" y="0"/>
              <a:chExt cx="2455768" cy="21806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2455769" cy="218060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060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5715"/>
                    </a:lnTo>
                    <a:cubicBezTo>
                      <a:pt x="2455769" y="186945"/>
                      <a:pt x="2451307" y="197716"/>
                      <a:pt x="2443366" y="205657"/>
                    </a:cubicBezTo>
                    <a:cubicBezTo>
                      <a:pt x="2435425" y="213598"/>
                      <a:pt x="2424654" y="218060"/>
                      <a:pt x="2413423" y="218060"/>
                    </a:cubicBezTo>
                    <a:lnTo>
                      <a:pt x="42345" y="218060"/>
                    </a:lnTo>
                    <a:cubicBezTo>
                      <a:pt x="18959" y="218060"/>
                      <a:pt x="0" y="199101"/>
                      <a:pt x="0" y="175715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2455768" cy="2561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0" y="226966"/>
              <a:ext cx="10349239" cy="417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"/>
                </a:lnSpc>
                <a:spcBef>
                  <a:spcPct val="0"/>
                </a:spcBef>
              </a:pPr>
              <a:r>
                <a:rPr lang="en-US" sz="1831" b="1">
                  <a:solidFill>
                    <a:srgbClr val="090807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This will improve accuracy and reliability of information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716213" y="5872657"/>
            <a:ext cx="7761929" cy="689220"/>
            <a:chOff x="0" y="0"/>
            <a:chExt cx="10349239" cy="918960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0349239" cy="918960"/>
              <a:chOff x="0" y="0"/>
              <a:chExt cx="2455768" cy="21806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2455769" cy="218060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060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5715"/>
                    </a:lnTo>
                    <a:cubicBezTo>
                      <a:pt x="2455769" y="186945"/>
                      <a:pt x="2451307" y="197716"/>
                      <a:pt x="2443366" y="205657"/>
                    </a:cubicBezTo>
                    <a:cubicBezTo>
                      <a:pt x="2435425" y="213598"/>
                      <a:pt x="2424654" y="218060"/>
                      <a:pt x="2413423" y="218060"/>
                    </a:cubicBezTo>
                    <a:lnTo>
                      <a:pt x="42345" y="218060"/>
                    </a:lnTo>
                    <a:cubicBezTo>
                      <a:pt x="18959" y="218060"/>
                      <a:pt x="0" y="199101"/>
                      <a:pt x="0" y="175715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2455768" cy="2561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0" y="226966"/>
              <a:ext cx="10349239" cy="417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"/>
                </a:lnSpc>
                <a:spcBef>
                  <a:spcPct val="0"/>
                </a:spcBef>
              </a:pPr>
              <a:r>
                <a:rPr lang="en-US" sz="1831" b="1">
                  <a:solidFill>
                    <a:srgbClr val="090807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This will ensure credibility of club information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8716213" y="7393519"/>
            <a:ext cx="7761929" cy="689220"/>
            <a:chOff x="0" y="0"/>
            <a:chExt cx="10349239" cy="918960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10349239" cy="918960"/>
              <a:chOff x="0" y="0"/>
              <a:chExt cx="2455768" cy="21806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2455769" cy="218060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218060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175715"/>
                    </a:lnTo>
                    <a:cubicBezTo>
                      <a:pt x="2455769" y="186945"/>
                      <a:pt x="2451307" y="197716"/>
                      <a:pt x="2443366" y="205657"/>
                    </a:cubicBezTo>
                    <a:cubicBezTo>
                      <a:pt x="2435425" y="213598"/>
                      <a:pt x="2424654" y="218060"/>
                      <a:pt x="2413423" y="218060"/>
                    </a:cubicBezTo>
                    <a:lnTo>
                      <a:pt x="42345" y="218060"/>
                    </a:lnTo>
                    <a:cubicBezTo>
                      <a:pt x="18959" y="218060"/>
                      <a:pt x="0" y="199101"/>
                      <a:pt x="0" y="175715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-38100"/>
                <a:ext cx="2455768" cy="2561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69" name="TextBox 69"/>
            <p:cNvSpPr txBox="1"/>
            <p:nvPr/>
          </p:nvSpPr>
          <p:spPr>
            <a:xfrm>
              <a:off x="0" y="226966"/>
              <a:ext cx="10349239" cy="417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"/>
                </a:lnSpc>
                <a:spcBef>
                  <a:spcPct val="0"/>
                </a:spcBef>
              </a:pPr>
              <a:r>
                <a:rPr lang="en-US" sz="1831" b="1">
                  <a:solidFill>
                    <a:srgbClr val="090807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This will improve communication between clubs and students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8716213" y="8854264"/>
            <a:ext cx="7761929" cy="1013070"/>
            <a:chOff x="0" y="0"/>
            <a:chExt cx="10349239" cy="1350760"/>
          </a:xfrm>
        </p:grpSpPr>
        <p:grpSp>
          <p:nvGrpSpPr>
            <p:cNvPr id="71" name="Group 71"/>
            <p:cNvGrpSpPr/>
            <p:nvPr/>
          </p:nvGrpSpPr>
          <p:grpSpPr>
            <a:xfrm>
              <a:off x="0" y="0"/>
              <a:ext cx="10349239" cy="1350760"/>
              <a:chOff x="0" y="0"/>
              <a:chExt cx="2455768" cy="320522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2455769" cy="320522"/>
              </a:xfrm>
              <a:custGeom>
                <a:avLst/>
                <a:gdLst/>
                <a:ahLst/>
                <a:cxnLst/>
                <a:rect l="l" t="t" r="r" b="b"/>
                <a:pathLst>
                  <a:path w="2455769" h="320522">
                    <a:moveTo>
                      <a:pt x="42345" y="0"/>
                    </a:moveTo>
                    <a:lnTo>
                      <a:pt x="2413423" y="0"/>
                    </a:lnTo>
                    <a:cubicBezTo>
                      <a:pt x="2424654" y="0"/>
                      <a:pt x="2435425" y="4461"/>
                      <a:pt x="2443366" y="12403"/>
                    </a:cubicBezTo>
                    <a:cubicBezTo>
                      <a:pt x="2451307" y="20344"/>
                      <a:pt x="2455769" y="31115"/>
                      <a:pt x="2455769" y="42345"/>
                    </a:cubicBezTo>
                    <a:lnTo>
                      <a:pt x="2455769" y="278176"/>
                    </a:lnTo>
                    <a:cubicBezTo>
                      <a:pt x="2455769" y="289407"/>
                      <a:pt x="2451307" y="300178"/>
                      <a:pt x="2443366" y="308119"/>
                    </a:cubicBezTo>
                    <a:cubicBezTo>
                      <a:pt x="2435425" y="316060"/>
                      <a:pt x="2424654" y="320522"/>
                      <a:pt x="2413423" y="320522"/>
                    </a:cubicBezTo>
                    <a:lnTo>
                      <a:pt x="42345" y="320522"/>
                    </a:lnTo>
                    <a:cubicBezTo>
                      <a:pt x="18959" y="320522"/>
                      <a:pt x="0" y="301563"/>
                      <a:pt x="0" y="278176"/>
                    </a:cubicBezTo>
                    <a:lnTo>
                      <a:pt x="0" y="42345"/>
                    </a:lnTo>
                    <a:cubicBezTo>
                      <a:pt x="0" y="18959"/>
                      <a:pt x="18959" y="0"/>
                      <a:pt x="42345" y="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0" y="-38100"/>
                <a:ext cx="2455768" cy="3586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74" name="TextBox 74"/>
            <p:cNvSpPr txBox="1"/>
            <p:nvPr/>
          </p:nvSpPr>
          <p:spPr>
            <a:xfrm>
              <a:off x="0" y="226966"/>
              <a:ext cx="10349239" cy="84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"/>
                </a:lnSpc>
              </a:pPr>
              <a:r>
                <a:rPr lang="en-US" sz="1831" b="1">
                  <a:solidFill>
                    <a:srgbClr val="090807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Students can get help on choosing clubs</a:t>
              </a:r>
            </a:p>
            <a:p>
              <a:pPr algn="ctr">
                <a:lnSpc>
                  <a:spcPts val="2563"/>
                </a:lnSpc>
                <a:spcBef>
                  <a:spcPct val="0"/>
                </a:spcBef>
              </a:pPr>
              <a:r>
                <a:rPr lang="en-US" sz="1831" b="1">
                  <a:solidFill>
                    <a:srgbClr val="090807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Club managers will able to use feedback to improve their club.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451</Words>
  <Application>Microsoft Office PowerPoint</Application>
  <PresentationFormat>사용자 지정</PresentationFormat>
  <Paragraphs>119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Source Han Sans KR</vt:lpstr>
      <vt:lpstr>Calibri</vt:lpstr>
      <vt:lpstr>Raleway Bold</vt:lpstr>
      <vt:lpstr>Raleway</vt:lpstr>
      <vt:lpstr>Arimo Bold</vt:lpstr>
      <vt:lpstr>Source Han Sans KR Bold</vt:lpstr>
      <vt:lpstr>Nanum Gothic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TeamE_proposal_ppt</dc:title>
  <cp:lastModifiedBy>정지우</cp:lastModifiedBy>
  <cp:revision>3</cp:revision>
  <dcterms:created xsi:type="dcterms:W3CDTF">2006-08-16T00:00:00Z</dcterms:created>
  <dcterms:modified xsi:type="dcterms:W3CDTF">2024-10-03T10:59:10Z</dcterms:modified>
  <dc:identifier>DAGSS8uxEXE</dc:identifier>
</cp:coreProperties>
</file>